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03F0EE-4EB1-4FDF-B129-6429828545D0}" type="datetimeFigureOut">
              <a:rPr lang="zh-TW" altLang="en-US" smtClean="0"/>
              <a:t>2022/11/9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21331F-5E7E-4654-8D82-BBE2BE054D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4870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9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126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9560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856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435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587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35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86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960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4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600" spc="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600" spc="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600" spc="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96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0" r:id="rId6"/>
    <p:sldLayoutId id="2147483816" r:id="rId7"/>
    <p:sldLayoutId id="2147483817" r:id="rId8"/>
    <p:sldLayoutId id="2147483818" r:id="rId9"/>
    <p:sldLayoutId id="2147483819" r:id="rId10"/>
    <p:sldLayoutId id="214748382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 spc="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 spc="15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 spc="15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 spc="15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15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1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792F77-5E7B-74C0-9724-04B7E5D8D5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9622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9ACF514-1F4B-27E3-80D9-4209054B68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altLang="zh-TW" sz="10000" dirty="0">
                <a:latin typeface="標楷體" panose="03000509000000000000" pitchFamily="65" charset="-120"/>
                <a:ea typeface="標楷體" panose="03000509000000000000" pitchFamily="65" charset="-120"/>
              </a:rPr>
              <a:t>FPGA</a:t>
            </a:r>
            <a:r>
              <a:rPr lang="zh-TW" altLang="en-US" sz="10000" dirty="0">
                <a:latin typeface="標楷體" panose="03000509000000000000" pitchFamily="65" charset="-120"/>
                <a:ea typeface="標楷體" panose="03000509000000000000" pitchFamily="65" charset="-120"/>
              </a:rPr>
              <a:t> 乒乓球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A5F6F37-41D4-A5CD-748C-6FBCF37675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altLang="zh-TW" sz="3200" dirty="0"/>
              <a:t>C109112162 </a:t>
            </a:r>
            <a:r>
              <a:rPr lang="zh-TW" altLang="en-US" sz="3200" dirty="0"/>
              <a:t>朱梓福</a:t>
            </a:r>
          </a:p>
          <a:p>
            <a:pPr algn="ctr"/>
            <a:r>
              <a:rPr lang="en-US" altLang="zh-TW" sz="3200" dirty="0"/>
              <a:t>           </a:t>
            </a:r>
            <a:endParaRPr lang="zh-TW" altLang="en-US" sz="3200" dirty="0"/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379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需求</a:t>
            </a:r>
          </a:p>
        </p:txBody>
      </p:sp>
      <p:pic>
        <p:nvPicPr>
          <p:cNvPr id="5" name="圖片 4" descr="一張含有 文字, 白板 的圖片&#10;&#10;自動產生的描述">
            <a:extLst>
              <a:ext uri="{FF2B5EF4-FFF2-40B4-BE49-F238E27FC236}">
                <a16:creationId xmlns:a16="http://schemas.microsoft.com/office/drawing/2014/main" id="{CC366194-6FAE-FC68-BBCD-0286019F72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5" t="22408" r="33750" b="48518"/>
          <a:stretch/>
        </p:blipFill>
        <p:spPr>
          <a:xfrm>
            <a:off x="262523" y="1585259"/>
            <a:ext cx="6052729" cy="3157071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7AEF45D5-B162-E855-9B2A-D6D3D2360A56}"/>
              </a:ext>
            </a:extLst>
          </p:cNvPr>
          <p:cNvSpPr txBox="1"/>
          <p:nvPr/>
        </p:nvSpPr>
        <p:spPr>
          <a:xfrm>
            <a:off x="6681202" y="1585259"/>
            <a:ext cx="52482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規則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 1.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球到任一方的終點位置玩家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都要按下按鈕回擊給對方。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2.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太早按或太晚按都算輸，獲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勝者可得一分。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3.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並使用七段顯示器或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顯示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雙方的分數。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392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分析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595C353-CDFD-BBAA-BB5F-2E3E13BD9AF1}"/>
              </a:ext>
            </a:extLst>
          </p:cNvPr>
          <p:cNvSpPr txBox="1"/>
          <p:nvPr/>
        </p:nvSpPr>
        <p:spPr>
          <a:xfrm>
            <a:off x="549152" y="3793083"/>
            <a:ext cx="1109369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分析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 1.LED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的移動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需要移位暫存器和除頻所組成，而除頻是為了讓肉眼看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	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移動過程較清楚。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2.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分數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和除頻，而計算分數上需要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個暫存器來儲存，分別是左、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	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右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的分數。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3.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事件偵測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主要判斷左、右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是否有擊回，將使用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FSM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來做判斷。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5" name="圖片 4" descr="一張含有 文字, 白板 的圖片&#10;&#10;自動產生的描述">
            <a:extLst>
              <a:ext uri="{FF2B5EF4-FFF2-40B4-BE49-F238E27FC236}">
                <a16:creationId xmlns:a16="http://schemas.microsoft.com/office/drawing/2014/main" id="{042BD4E8-F22F-76E3-AD65-3D48B00A58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" t="24722" r="2083" b="32917"/>
          <a:stretch/>
        </p:blipFill>
        <p:spPr>
          <a:xfrm>
            <a:off x="1607289" y="728360"/>
            <a:ext cx="8977421" cy="298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712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電子用品, 電路 的圖片&#10;&#10;自動產生的描述">
            <a:extLst>
              <a:ext uri="{FF2B5EF4-FFF2-40B4-BE49-F238E27FC236}">
                <a16:creationId xmlns:a16="http://schemas.microsoft.com/office/drawing/2014/main" id="{070B4F56-5D57-3F5A-CB64-7A9E597C03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92" r="16209"/>
          <a:stretch/>
        </p:blipFill>
        <p:spPr>
          <a:xfrm rot="5400000">
            <a:off x="3726389" y="-178288"/>
            <a:ext cx="4344777" cy="7225548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D19F07A-AC54-8E8E-DA75-56E3D5593507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6C5B2822-9487-5E90-2C38-F5963DB0F030}"/>
              </a:ext>
            </a:extLst>
          </p:cNvPr>
          <p:cNvSpPr/>
          <p:nvPr/>
        </p:nvSpPr>
        <p:spPr>
          <a:xfrm>
            <a:off x="4175324" y="5149208"/>
            <a:ext cx="699248" cy="3765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026BEA1B-356D-345C-2395-B60AFFC21530}"/>
              </a:ext>
            </a:extLst>
          </p:cNvPr>
          <p:cNvSpPr/>
          <p:nvPr/>
        </p:nvSpPr>
        <p:spPr>
          <a:xfrm>
            <a:off x="4921626" y="5149208"/>
            <a:ext cx="699248" cy="356347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8A623F7E-B3BA-D1D3-E444-3727210B2ED1}"/>
              </a:ext>
            </a:extLst>
          </p:cNvPr>
          <p:cNvCxnSpPr/>
          <p:nvPr/>
        </p:nvCxnSpPr>
        <p:spPr>
          <a:xfrm flipV="1">
            <a:off x="4264967" y="5525725"/>
            <a:ext cx="0" cy="4930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2D0B20AB-F398-52A9-B1BB-4AB42575B69C}"/>
              </a:ext>
            </a:extLst>
          </p:cNvPr>
          <p:cNvCxnSpPr/>
          <p:nvPr/>
        </p:nvCxnSpPr>
        <p:spPr>
          <a:xfrm flipV="1">
            <a:off x="5477437" y="5505555"/>
            <a:ext cx="0" cy="49306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0A1D822C-9359-5C6E-F83B-E314FE5D2BE2}"/>
              </a:ext>
            </a:extLst>
          </p:cNvPr>
          <p:cNvSpPr txBox="1"/>
          <p:nvPr/>
        </p:nvSpPr>
        <p:spPr>
          <a:xfrm>
            <a:off x="3458148" y="6002039"/>
            <a:ext cx="1604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左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分數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C20E801-8856-2A03-189C-1C8415CA0B57}"/>
              </a:ext>
            </a:extLst>
          </p:cNvPr>
          <p:cNvSpPr txBox="1"/>
          <p:nvPr/>
        </p:nvSpPr>
        <p:spPr>
          <a:xfrm>
            <a:off x="5271250" y="6003701"/>
            <a:ext cx="1604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右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分數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63226C86-7344-AEC6-7D0B-8AB3F7BCC867}"/>
              </a:ext>
            </a:extLst>
          </p:cNvPr>
          <p:cNvSpPr/>
          <p:nvPr/>
        </p:nvSpPr>
        <p:spPr>
          <a:xfrm>
            <a:off x="3476075" y="6018785"/>
            <a:ext cx="1604679" cy="3765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88208F42-07C0-0C7F-D175-DF665B58671D}"/>
              </a:ext>
            </a:extLst>
          </p:cNvPr>
          <p:cNvSpPr/>
          <p:nvPr/>
        </p:nvSpPr>
        <p:spPr>
          <a:xfrm>
            <a:off x="5284697" y="5998615"/>
            <a:ext cx="1604679" cy="393263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907DD27D-3111-9F82-B155-A798C6775549}"/>
              </a:ext>
            </a:extLst>
          </p:cNvPr>
          <p:cNvCxnSpPr>
            <a:cxnSpLocks/>
          </p:cNvCxnSpPr>
          <p:nvPr/>
        </p:nvCxnSpPr>
        <p:spPr>
          <a:xfrm>
            <a:off x="6084803" y="1013012"/>
            <a:ext cx="0" cy="158125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D536CCAE-6E75-4740-AA6C-381AC149EDB3}"/>
              </a:ext>
            </a:extLst>
          </p:cNvPr>
          <p:cNvCxnSpPr>
            <a:cxnSpLocks/>
          </p:cNvCxnSpPr>
          <p:nvPr/>
        </p:nvCxnSpPr>
        <p:spPr>
          <a:xfrm>
            <a:off x="7637931" y="1013012"/>
            <a:ext cx="0" cy="158125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B2F47D53-33DE-E499-475A-4EFF4EEE0ABE}"/>
              </a:ext>
            </a:extLst>
          </p:cNvPr>
          <p:cNvSpPr/>
          <p:nvPr/>
        </p:nvSpPr>
        <p:spPr>
          <a:xfrm>
            <a:off x="5135660" y="631409"/>
            <a:ext cx="1053355" cy="3765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0FFBDF4A-8750-6112-3B53-6F03531FC9F4}"/>
              </a:ext>
            </a:extLst>
          </p:cNvPr>
          <p:cNvSpPr/>
          <p:nvPr/>
        </p:nvSpPr>
        <p:spPr>
          <a:xfrm>
            <a:off x="7534840" y="631409"/>
            <a:ext cx="1053356" cy="393263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21C06F98-8E47-45AB-E3FF-B6A881ACEAB6}"/>
              </a:ext>
            </a:extLst>
          </p:cNvPr>
          <p:cNvSpPr txBox="1"/>
          <p:nvPr/>
        </p:nvSpPr>
        <p:spPr>
          <a:xfrm>
            <a:off x="5080754" y="612564"/>
            <a:ext cx="111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左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501C5484-AE63-3DF1-19F4-74ACD5F3A0AC}"/>
              </a:ext>
            </a:extLst>
          </p:cNvPr>
          <p:cNvSpPr txBox="1"/>
          <p:nvPr/>
        </p:nvSpPr>
        <p:spPr>
          <a:xfrm>
            <a:off x="7492259" y="621272"/>
            <a:ext cx="11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右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42A981E9-72B2-DB7D-194B-AF2076D689D9}"/>
              </a:ext>
            </a:extLst>
          </p:cNvPr>
          <p:cNvCxnSpPr>
            <a:cxnSpLocks/>
            <a:stCxn id="34" idx="2"/>
          </p:cNvCxnSpPr>
          <p:nvPr/>
        </p:nvCxnSpPr>
        <p:spPr>
          <a:xfrm flipH="1">
            <a:off x="6875929" y="984669"/>
            <a:ext cx="13447" cy="81026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F6570509-013F-433F-C954-48F25E8A3E77}"/>
              </a:ext>
            </a:extLst>
          </p:cNvPr>
          <p:cNvSpPr/>
          <p:nvPr/>
        </p:nvSpPr>
        <p:spPr>
          <a:xfrm>
            <a:off x="6539752" y="628322"/>
            <a:ext cx="699248" cy="356347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E3AB2E96-D566-620C-D09E-CD297DFD4EC1}"/>
              </a:ext>
            </a:extLst>
          </p:cNvPr>
          <p:cNvSpPr txBox="1"/>
          <p:nvPr/>
        </p:nvSpPr>
        <p:spPr>
          <a:xfrm>
            <a:off x="6615947" y="567999"/>
            <a:ext cx="533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rst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95180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pic>
        <p:nvPicPr>
          <p:cNvPr id="5" name="圖片 4" descr="一張含有 文字, 白板 的圖片&#10;&#10;自動產生的描述">
            <a:extLst>
              <a:ext uri="{FF2B5EF4-FFF2-40B4-BE49-F238E27FC236}">
                <a16:creationId xmlns:a16="http://schemas.microsoft.com/office/drawing/2014/main" id="{0CA24C55-D9C4-046E-8694-2E95247530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8" t="9391" r="36340" b="12526"/>
          <a:stretch/>
        </p:blipFill>
        <p:spPr>
          <a:xfrm rot="5400000">
            <a:off x="612557" y="834840"/>
            <a:ext cx="5276854" cy="6030689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EF162979-A696-6BC5-B420-DD2B788A7FB7}"/>
              </a:ext>
            </a:extLst>
          </p:cNvPr>
          <p:cNvSpPr txBox="1"/>
          <p:nvPr/>
        </p:nvSpPr>
        <p:spPr>
          <a:xfrm>
            <a:off x="6501970" y="323165"/>
            <a:ext cx="526869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FSM: S0: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等待左、右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初始發球。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   S1: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判斷右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是否擊中，若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擊中則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左移，若沒有擊中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左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分數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+1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   S2: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判斷左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是否擊中，若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擊中則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右移，若沒有擊中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右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分數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+1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S3: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等待左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發球，而在等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 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待的期間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將顯示目前雙方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 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的比分。    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  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S4: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等待右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player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發球，而在等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 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待的期間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將顯示目前雙方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 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的比分。 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480175D-810C-C08A-259F-54A26CDA5CC1}"/>
              </a:ext>
            </a:extLst>
          </p:cNvPr>
          <p:cNvSpPr txBox="1"/>
          <p:nvPr/>
        </p:nvSpPr>
        <p:spPr>
          <a:xfrm>
            <a:off x="235640" y="750092"/>
            <a:ext cx="1559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FSM</a:t>
            </a:r>
            <a:endParaRPr lang="zh-TW" altLang="en-US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7734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F162979-A696-6BC5-B420-DD2B788A7FB7}"/>
              </a:ext>
            </a:extLst>
          </p:cNvPr>
          <p:cNvSpPr txBox="1"/>
          <p:nvPr/>
        </p:nvSpPr>
        <p:spPr>
          <a:xfrm>
            <a:off x="6893859" y="797865"/>
            <a:ext cx="529814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LED_state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LED_S0: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為初始狀態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LED=0000_0000</a:t>
            </a: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LED_S1:LED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暫存器向右移動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LED_S2:LED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暫存器向左移動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LED_S3:LED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暫存器顯示目前雙方的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比分，分別為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左方分數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:LED[3:0]=score2</a:t>
            </a: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右方分數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:LED[7:4]=score1</a:t>
            </a:r>
          </a:p>
        </p:txBody>
      </p:sp>
      <p:pic>
        <p:nvPicPr>
          <p:cNvPr id="4" name="圖片 3" descr="一張含有 文字, 白板 的圖片&#10;&#10;自動產生的描述">
            <a:extLst>
              <a:ext uri="{FF2B5EF4-FFF2-40B4-BE49-F238E27FC236}">
                <a16:creationId xmlns:a16="http://schemas.microsoft.com/office/drawing/2014/main" id="{6E2527E2-2F03-4A3D-FC23-169BB127AA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0" t="8170" r="48758" b="7821"/>
          <a:stretch/>
        </p:blipFill>
        <p:spPr>
          <a:xfrm rot="5400000">
            <a:off x="1051740" y="391575"/>
            <a:ext cx="4769221" cy="656790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8CF23F1-D31D-B6F8-7C26-DB7BD4554671}"/>
              </a:ext>
            </a:extLst>
          </p:cNvPr>
          <p:cNvSpPr txBox="1"/>
          <p:nvPr/>
        </p:nvSpPr>
        <p:spPr>
          <a:xfrm>
            <a:off x="152401" y="797865"/>
            <a:ext cx="1559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LED_state</a:t>
            </a:r>
            <a:endParaRPr lang="zh-TW" altLang="en-US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50891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C7FB5CB-EC61-6771-34C9-8CAB1F3C44A9}"/>
              </a:ext>
            </a:extLst>
          </p:cNvPr>
          <p:cNvSpPr txBox="1"/>
          <p:nvPr/>
        </p:nvSpPr>
        <p:spPr>
          <a:xfrm>
            <a:off x="226036" y="1104925"/>
            <a:ext cx="905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架構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" name="圖片 5" descr="一張含有 文字, 白板 的圖片&#10;&#10;自動產生的描述">
            <a:extLst>
              <a:ext uri="{FF2B5EF4-FFF2-40B4-BE49-F238E27FC236}">
                <a16:creationId xmlns:a16="http://schemas.microsoft.com/office/drawing/2014/main" id="{1F15646C-2001-C1FA-BD4B-852D14F6E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2" t="8105" r="5196" b="52811"/>
          <a:stretch/>
        </p:blipFill>
        <p:spPr>
          <a:xfrm>
            <a:off x="226036" y="1722951"/>
            <a:ext cx="11739927" cy="403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65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F05D137-EE7E-8B20-3D72-18081033E24B}"/>
              </a:ext>
            </a:extLst>
          </p:cNvPr>
          <p:cNvSpPr txBox="1"/>
          <p:nvPr/>
        </p:nvSpPr>
        <p:spPr>
          <a:xfrm>
            <a:off x="0" y="0"/>
            <a:ext cx="1810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6754CA3-9C63-78C6-12AF-B7E9BBCB2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1" y="925605"/>
            <a:ext cx="4238625" cy="4572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77BE8480-B23B-01DF-17F6-F509BBFA2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466" y="925605"/>
            <a:ext cx="3943350" cy="4162425"/>
          </a:xfrm>
          <a:prstGeom prst="rect">
            <a:avLst/>
          </a:prstGeom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F4D3BFBD-5225-90A6-982B-BF25A3A88D99}"/>
              </a:ext>
            </a:extLst>
          </p:cNvPr>
          <p:cNvSpPr/>
          <p:nvPr/>
        </p:nvSpPr>
        <p:spPr>
          <a:xfrm>
            <a:off x="7296431" y="1102658"/>
            <a:ext cx="914399" cy="17929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176EAE1-4D0B-2FDB-BA48-79CD36986D32}"/>
              </a:ext>
            </a:extLst>
          </p:cNvPr>
          <p:cNvSpPr/>
          <p:nvPr/>
        </p:nvSpPr>
        <p:spPr>
          <a:xfrm>
            <a:off x="7376272" y="3917576"/>
            <a:ext cx="1166813" cy="25997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67483DD7-9FAF-8F91-CB02-C8671B304DAF}"/>
              </a:ext>
            </a:extLst>
          </p:cNvPr>
          <p:cNvSpPr/>
          <p:nvPr/>
        </p:nvSpPr>
        <p:spPr>
          <a:xfrm>
            <a:off x="2483221" y="3180950"/>
            <a:ext cx="914399" cy="21010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71952844-4C15-CBE5-94C7-D17EFF44DBC9}"/>
              </a:ext>
            </a:extLst>
          </p:cNvPr>
          <p:cNvSpPr/>
          <p:nvPr/>
        </p:nvSpPr>
        <p:spPr>
          <a:xfrm>
            <a:off x="2832848" y="3775265"/>
            <a:ext cx="1218360" cy="21011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69D729AC-CE68-DEE6-5D9C-7B04FAEA57E1}"/>
              </a:ext>
            </a:extLst>
          </p:cNvPr>
          <p:cNvSpPr/>
          <p:nvPr/>
        </p:nvSpPr>
        <p:spPr>
          <a:xfrm>
            <a:off x="7690316" y="1671917"/>
            <a:ext cx="1166813" cy="17929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E6FF330-5EBD-58F1-21C1-782A8F6E0CC9}"/>
              </a:ext>
            </a:extLst>
          </p:cNvPr>
          <p:cNvSpPr txBox="1"/>
          <p:nvPr/>
        </p:nvSpPr>
        <p:spPr>
          <a:xfrm>
            <a:off x="5167313" y="5359874"/>
            <a:ext cx="56441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model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為模式切換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假設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model=1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，則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為移動模式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假設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model=0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，則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為顯示分數模式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1297908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</TotalTime>
  <Words>420</Words>
  <Application>Microsoft Office PowerPoint</Application>
  <PresentationFormat>寬螢幕</PresentationFormat>
  <Paragraphs>52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標楷體</vt:lpstr>
      <vt:lpstr>Arial</vt:lpstr>
      <vt:lpstr>Calibri</vt:lpstr>
      <vt:lpstr>Modern Love</vt:lpstr>
      <vt:lpstr>The Hand</vt:lpstr>
      <vt:lpstr>SketchyVTI</vt:lpstr>
      <vt:lpstr>FPGA 乒乓球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電機機械 期末報告</dc:title>
  <dc:creator>梓福 朱</dc:creator>
  <cp:lastModifiedBy>梓福 朱</cp:lastModifiedBy>
  <cp:revision>31</cp:revision>
  <dcterms:created xsi:type="dcterms:W3CDTF">2022-06-06T05:07:40Z</dcterms:created>
  <dcterms:modified xsi:type="dcterms:W3CDTF">2022-11-09T09:31:11Z</dcterms:modified>
</cp:coreProperties>
</file>

<file path=docProps/thumbnail.jpeg>
</file>